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sldIdLst>
    <p:sldId id="280" r:id="rId4"/>
    <p:sldId id="275" r:id="rId5"/>
    <p:sldId id="276" r:id="rId6"/>
    <p:sldId id="256" r:id="rId7"/>
    <p:sldId id="258" r:id="rId8"/>
    <p:sldId id="259" r:id="rId9"/>
    <p:sldId id="260" r:id="rId10"/>
    <p:sldId id="261" r:id="rId11"/>
    <p:sldId id="262" r:id="rId12"/>
    <p:sldId id="270" r:id="rId13"/>
    <p:sldId id="271" r:id="rId14"/>
    <p:sldId id="277" r:id="rId15"/>
    <p:sldId id="264" r:id="rId16"/>
    <p:sldId id="265" r:id="rId17"/>
    <p:sldId id="266" r:id="rId18"/>
    <p:sldId id="267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3DF6C-5EB8-4A7B-A83E-1F50587422D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B1EB5-93E6-4CE5-91A7-B14A41B3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5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039D6D-EA63-458F-B6AD-0C6CC32BF34B}" type="slidenum">
              <a:rPr lang="en-US" altLang="en-US" sz="1200">
                <a:latin typeface="Arial" charset="0"/>
              </a:rPr>
              <a:pPr/>
              <a:t>16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331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</a:endParaRPr>
          </a:p>
        </p:txBody>
      </p:sp>
      <p:sp>
        <p:nvSpPr>
          <p:cNvPr id="1331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41B689E-54C0-449D-9485-784A410CE780}" type="slidenum">
              <a:rPr lang="vi-VN" altLang="en-US" sz="1200" b="1">
                <a:latin typeface="Arial" charset="0"/>
              </a:rPr>
              <a:pPr algn="r" eaLnBrk="1" hangingPunct="1"/>
              <a:t>16</a:t>
            </a:fld>
            <a:endParaRPr lang="vi-VN" altLang="en-US" sz="1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7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6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0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34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700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530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899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477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017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3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22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788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350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044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540E091-E1AA-4744-9607-AC759A8AE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654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9218285-9FCD-4F26-B746-8777E21C2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210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F64C3D-B8F8-4313-AE5F-2E92FCDF8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43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27F6FE5-434F-4133-B900-9269E8BAF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91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FC08A3A-F75C-4C29-A31C-DB9D92E4D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410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F5EA9ED-16CB-4E21-833F-7637D7FAA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930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C823F43-613A-4CBD-A41C-A0ADCD1AF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88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225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F3AB406-06F3-4543-B637-6CA716EAA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818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AD0793-C0DA-4F3D-BA48-B4A5B09B1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808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023B593-62D9-4BAC-B424-B1DB3765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4083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1218EB6-B596-4740-9DF9-DE747A935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09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1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7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3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1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8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CD6-26A8-4F42-BAEC-EACC84598FC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4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55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69955-F7E3-4DFE-AB6A-D1024D5E485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6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9pPr>
    </p:titleStyle>
    <p:bodyStyle>
      <a:lvl1pPr marL="192088" indent="-1920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8"/>
          <p:cNvSpPr>
            <a:spLocks noGrp="1"/>
          </p:cNvSpPr>
          <p:nvPr>
            <p:ph type="title"/>
          </p:nvPr>
        </p:nvSpPr>
        <p:spPr>
          <a:xfrm>
            <a:off x="4616452" y="565152"/>
            <a:ext cx="4035424" cy="857250"/>
          </a:xfrm>
        </p:spPr>
        <p:txBody>
          <a:bodyPr/>
          <a:lstStyle/>
          <a:p>
            <a:pPr>
              <a:defRPr/>
            </a:pPr>
            <a:r>
              <a:rPr lang="en-GB" altLang="en-US" sz="2475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GB" altLang="en-US" sz="2475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GB" altLang="en-US" sz="2475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475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GB" altLang="en-US" sz="2475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camera</a:t>
            </a:r>
            <a:r>
              <a:rPr lang="en-GB" altLang="en-US" sz="24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mic.</a:t>
            </a:r>
          </a:p>
        </p:txBody>
      </p:sp>
      <p:sp>
        <p:nvSpPr>
          <p:cNvPr id="10" name="Title 8"/>
          <p:cNvSpPr txBox="1">
            <a:spLocks/>
          </p:cNvSpPr>
          <p:nvPr/>
        </p:nvSpPr>
        <p:spPr bwMode="auto">
          <a:xfrm>
            <a:off x="762000" y="5205414"/>
            <a:ext cx="355758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Vở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mực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chì</a:t>
            </a:r>
            <a:endParaRPr lang="en-GB" sz="2475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676" y="857251"/>
            <a:ext cx="171132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2" r="5804" b="14899"/>
          <a:stretch>
            <a:fillRect/>
          </a:stretch>
        </p:blipFill>
        <p:spPr bwMode="auto">
          <a:xfrm>
            <a:off x="4643438" y="1693864"/>
            <a:ext cx="1854200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9" t="16714" r="15195" b="12720"/>
          <a:stretch>
            <a:fillRect/>
          </a:stretch>
        </p:blipFill>
        <p:spPr bwMode="auto">
          <a:xfrm>
            <a:off x="5522913" y="3463926"/>
            <a:ext cx="17145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3970339"/>
            <a:ext cx="36576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3" y="74614"/>
            <a:ext cx="3268663" cy="457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351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9"/>
          <p:cNvSpPr>
            <a:spLocks noChangeArrowheads="1"/>
          </p:cNvSpPr>
          <p:nvPr/>
        </p:nvSpPr>
        <p:spPr bwMode="auto">
          <a:xfrm>
            <a:off x="816345" y="1828800"/>
            <a:ext cx="2844800" cy="26670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 6 : 2 =</a:t>
            </a:r>
            <a:r>
              <a:rPr lang="vi-VN" altLang="en-US" sz="32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 4 : 2 = </a:t>
            </a:r>
            <a:endParaRPr lang="vi-VN" altLang="en-US" sz="3200" b="1" dirty="0" smtClean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vi-VN" altLang="en-US" sz="32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10 : 2 =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203200" y="685801"/>
            <a:ext cx="873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vi-VN" sz="3600" b="1" dirty="0" err="1">
                <a:solidFill>
                  <a:srgbClr val="000099"/>
                </a:solidFill>
              </a:rPr>
              <a:t>Bài</a:t>
            </a:r>
            <a:r>
              <a:rPr lang="en-US" altLang="vi-VN" sz="3600" b="1" dirty="0">
                <a:solidFill>
                  <a:srgbClr val="000099"/>
                </a:solidFill>
              </a:rPr>
              <a:t> 1</a:t>
            </a:r>
            <a:r>
              <a:rPr lang="vi-VN" altLang="vi-VN" sz="3600" b="1" dirty="0">
                <a:solidFill>
                  <a:srgbClr val="000099"/>
                </a:solidFill>
              </a:rPr>
              <a:t> </a:t>
            </a:r>
            <a:r>
              <a:rPr lang="en-US" altLang="vi-VN" sz="3600" b="1" dirty="0" smtClean="0">
                <a:solidFill>
                  <a:srgbClr val="000099"/>
                </a:solidFill>
              </a:rPr>
              <a:t>:</a:t>
            </a:r>
            <a:r>
              <a:rPr lang="vi-VN" altLang="vi-VN" sz="3600" b="1" dirty="0">
                <a:solidFill>
                  <a:srgbClr val="000099"/>
                </a:solidFill>
              </a:rPr>
              <a:t>Tính nhẩm</a:t>
            </a:r>
            <a:r>
              <a:rPr lang="en-US" altLang="vi-VN" sz="3600" b="1" dirty="0">
                <a:solidFill>
                  <a:srgbClr val="000099"/>
                </a:solidFill>
              </a:rPr>
              <a:t> </a:t>
            </a:r>
            <a:endParaRPr lang="en-US" sz="3600" b="1" dirty="0"/>
          </a:p>
        </p:txBody>
      </p:sp>
      <p:sp>
        <p:nvSpPr>
          <p:cNvPr id="33" name="Rectangle 149"/>
          <p:cNvSpPr>
            <a:spLocks noChangeArrowheads="1"/>
          </p:cNvSpPr>
          <p:nvPr/>
        </p:nvSpPr>
        <p:spPr bwMode="auto">
          <a:xfrm>
            <a:off x="8338287" y="1903228"/>
            <a:ext cx="1805173" cy="33528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 20 : 2 = </a:t>
            </a:r>
            <a:endParaRPr lang="vi-VN" altLang="en-US" sz="3200" b="1" dirty="0" smtClean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 14 : 2 = </a:t>
            </a:r>
            <a:endParaRPr lang="vi-VN" altLang="en-US" sz="3200" b="1" dirty="0" smtClean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vi-VN" altLang="en-US" sz="32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 18 : 2 = </a:t>
            </a:r>
            <a:endParaRPr lang="vi-VN" altLang="en-US" sz="3200" b="1" dirty="0" smtClean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vi-VN" altLang="en-US" sz="32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 16 : 2 = 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4" name="Rectangle 149"/>
          <p:cNvSpPr>
            <a:spLocks noChangeArrowheads="1"/>
          </p:cNvSpPr>
          <p:nvPr/>
        </p:nvSpPr>
        <p:spPr bwMode="auto">
          <a:xfrm>
            <a:off x="5147041" y="1826156"/>
            <a:ext cx="1499235" cy="26670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 2 : 2 = </a:t>
            </a:r>
            <a:endParaRPr lang="vi-VN" altLang="en-US" sz="3200" b="1" dirty="0" smtClean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  8 : 2 = </a:t>
            </a:r>
            <a:endParaRPr lang="vi-VN" altLang="en-US" sz="3200" b="1" dirty="0" smtClean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vi-VN" altLang="en-US" sz="32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vi-VN" altLang="en-US" sz="3200" b="1" dirty="0" smtClean="0">
                <a:latin typeface="+mn-lt"/>
                <a:cs typeface="Times New Roman" panose="02020603050405020304" pitchFamily="18" charset="0"/>
              </a:rPr>
              <a:t>12 : 2 = </a:t>
            </a:r>
            <a:endParaRPr lang="en-US" altLang="en-US" sz="32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9311" y="19050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</a:rPr>
              <a:t>3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0950" y="2854875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4921" y="380396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5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3396" y="1882421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1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98570" y="283840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4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2108" y="3798911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6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72026" y="1811528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</a:rPr>
              <a:t>10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47200" y="276751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</a:rPr>
              <a:t>7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50738" y="372801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</a:rPr>
              <a:t>9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75542" y="469915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8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80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7038"/>
            <a:ext cx="1219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3000" b="1" dirty="0">
                <a:solidFill>
                  <a:srgbClr val="0000FF"/>
                </a:solidFill>
              </a:rPr>
              <a:t>Bài 2 </a:t>
            </a:r>
            <a:r>
              <a:rPr lang="vi-VN" sz="3000" b="1" dirty="0" smtClean="0">
                <a:solidFill>
                  <a:srgbClr val="0000FF"/>
                </a:solidFill>
              </a:rPr>
              <a:t>(trang </a:t>
            </a:r>
            <a:r>
              <a:rPr lang="vi-VN" sz="3000" b="1" dirty="0">
                <a:solidFill>
                  <a:srgbClr val="0000FF"/>
                </a:solidFill>
              </a:rPr>
              <a:t>109): </a:t>
            </a:r>
            <a:endParaRPr lang="en-GB" sz="3000" b="1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vi-VN" sz="3000" b="1" dirty="0" smtClean="0">
                <a:solidFill>
                  <a:srgbClr val="0000FF"/>
                </a:solidFill>
              </a:rPr>
              <a:t>Có </a:t>
            </a:r>
            <a:r>
              <a:rPr lang="vi-VN" sz="3000" b="1" dirty="0">
                <a:solidFill>
                  <a:srgbClr val="0000FF"/>
                </a:solidFill>
              </a:rPr>
              <a:t>12 cái kẹo chia đều cho 2 bạn. Hỏi mỗi </a:t>
            </a:r>
            <a:r>
              <a:rPr lang="vi-VN" sz="3000" b="1" dirty="0" smtClean="0">
                <a:solidFill>
                  <a:srgbClr val="0000FF"/>
                </a:solidFill>
              </a:rPr>
              <a:t>bạn được </a:t>
            </a:r>
            <a:r>
              <a:rPr lang="vi-VN" sz="3000" b="1" dirty="0">
                <a:solidFill>
                  <a:srgbClr val="0000FF"/>
                </a:solidFill>
              </a:rPr>
              <a:t>mấy cái kẹo?</a:t>
            </a:r>
            <a:endParaRPr lang="en-US" sz="30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618" y="2909665"/>
            <a:ext cx="3483646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vi-VN" sz="3200" b="1" dirty="0"/>
              <a:t>Tóm </a:t>
            </a:r>
            <a:r>
              <a:rPr lang="vi-VN" sz="3200" b="1" dirty="0" smtClean="0"/>
              <a:t>tắt</a:t>
            </a:r>
            <a:endParaRPr lang="vi-VN" sz="3200" b="1" dirty="0"/>
          </a:p>
          <a:p>
            <a:pPr>
              <a:defRPr/>
            </a:pPr>
            <a:r>
              <a:rPr lang="vi-VN" sz="3200" b="1" dirty="0">
                <a:solidFill>
                  <a:srgbClr val="C00000"/>
                </a:solidFill>
              </a:rPr>
              <a:t>2 bạn: 12 cái kẹo</a:t>
            </a:r>
          </a:p>
          <a:p>
            <a:pPr>
              <a:defRPr/>
            </a:pPr>
            <a:r>
              <a:rPr lang="vi-VN" sz="3200" b="1" dirty="0">
                <a:solidFill>
                  <a:srgbClr val="C00000"/>
                </a:solidFill>
              </a:rPr>
              <a:t>1 bạn:... cái kẹo?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80000" y="2650901"/>
            <a:ext cx="0" cy="320040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81600" y="2879502"/>
            <a:ext cx="664120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3200" b="1" dirty="0"/>
              <a:t>            </a:t>
            </a:r>
            <a:r>
              <a:rPr lang="en-GB" sz="3200" b="1" dirty="0" smtClean="0"/>
              <a:t>           </a:t>
            </a:r>
            <a:r>
              <a:rPr lang="vi-VN" sz="3200" b="1" dirty="0" smtClean="0"/>
              <a:t>Bài </a:t>
            </a:r>
            <a:r>
              <a:rPr lang="vi-VN" sz="3200" b="1" dirty="0"/>
              <a:t>giải</a:t>
            </a:r>
          </a:p>
          <a:p>
            <a:pPr>
              <a:defRPr/>
            </a:pPr>
            <a:r>
              <a:rPr lang="vi-VN" sz="3200" b="1" dirty="0" smtClean="0">
                <a:solidFill>
                  <a:srgbClr val="C00000"/>
                </a:solidFill>
              </a:rPr>
              <a:t>    Mỗi </a:t>
            </a:r>
            <a:r>
              <a:rPr lang="vi-VN" sz="3200" b="1" dirty="0">
                <a:solidFill>
                  <a:srgbClr val="C00000"/>
                </a:solidFill>
              </a:rPr>
              <a:t>bạn có số cái kẹo là:</a:t>
            </a:r>
          </a:p>
          <a:p>
            <a:pPr>
              <a:defRPr/>
            </a:pPr>
            <a:r>
              <a:rPr lang="vi-VN" sz="3200" b="1" dirty="0">
                <a:solidFill>
                  <a:srgbClr val="C00000"/>
                </a:solidFill>
              </a:rPr>
              <a:t>         12 : 2 = 6 ( cái kẹo)</a:t>
            </a:r>
          </a:p>
          <a:p>
            <a:pPr>
              <a:defRPr/>
            </a:pPr>
            <a:r>
              <a:rPr lang="vi-VN" sz="3200" b="1" dirty="0">
                <a:solidFill>
                  <a:srgbClr val="C00000"/>
                </a:solidFill>
              </a:rPr>
              <a:t>                   Đáp số: 6 cái kẹo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34096" y="1326524"/>
            <a:ext cx="529321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80349" y="1326524"/>
            <a:ext cx="4842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462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295400" y="152400"/>
            <a:ext cx="9296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tư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22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4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Toán</a:t>
            </a:r>
            <a:endParaRPr lang="en-GB" altLang="en-US" sz="3200" b="1" dirty="0" smtClean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143250" y="1722438"/>
            <a:ext cx="590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Một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phần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hai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(110)</a:t>
            </a:r>
          </a:p>
        </p:txBody>
      </p:sp>
    </p:spTree>
    <p:extLst>
      <p:ext uri="{BB962C8B-B14F-4D97-AF65-F5344CB8AC3E}">
        <p14:creationId xmlns:p14="http://schemas.microsoft.com/office/powerpoint/2010/main" val="2811934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2"/>
          <p:cNvSpPr txBox="1">
            <a:spLocks noChangeArrowheads="1"/>
          </p:cNvSpPr>
          <p:nvPr/>
        </p:nvSpPr>
        <p:spPr bwMode="auto">
          <a:xfrm>
            <a:off x="4017963" y="402204"/>
            <a:ext cx="74451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- Chia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bánh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1" name="Text Box 34"/>
          <p:cNvSpPr txBox="1">
            <a:spLocks noChangeArrowheads="1"/>
          </p:cNvSpPr>
          <p:nvPr/>
        </p:nvSpPr>
        <p:spPr bwMode="auto">
          <a:xfrm>
            <a:off x="4017963" y="1226930"/>
            <a:ext cx="84745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bánh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327" name="Rectangle 63">
            <a:extLst>
              <a:ext uri="{FF2B5EF4-FFF2-40B4-BE49-F238E27FC236}">
                <a16:creationId xmlns="" xmlns:a16="http://schemas.microsoft.com/office/drawing/2014/main" id="{4A1104FA-D2C9-4FE6-ABF7-5D1D5C4CB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722" y="2209800"/>
            <a:ext cx="5715000" cy="8382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174" name="Text Box 64"/>
          <p:cNvSpPr txBox="1">
            <a:spLocks noChangeArrowheads="1"/>
          </p:cNvSpPr>
          <p:nvPr/>
        </p:nvSpPr>
        <p:spPr bwMode="auto">
          <a:xfrm>
            <a:off x="7762530" y="2166011"/>
            <a:ext cx="476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175" name="Text Box 65"/>
          <p:cNvSpPr txBox="1">
            <a:spLocks noChangeArrowheads="1"/>
          </p:cNvSpPr>
          <p:nvPr/>
        </p:nvSpPr>
        <p:spPr bwMode="auto">
          <a:xfrm>
            <a:off x="7762530" y="2588286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176" name="Line 66"/>
          <p:cNvSpPr>
            <a:spLocks noChangeShapeType="1"/>
          </p:cNvSpPr>
          <p:nvPr/>
        </p:nvSpPr>
        <p:spPr bwMode="auto">
          <a:xfrm>
            <a:off x="7741893" y="2642261"/>
            <a:ext cx="47625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63" name="Rectangle 99">
            <a:extLst>
              <a:ext uri="{FF2B5EF4-FFF2-40B4-BE49-F238E27FC236}">
                <a16:creationId xmlns="" xmlns:a16="http://schemas.microsoft.com/office/drawing/2014/main" id="{891BC807-0072-4CE6-AE57-D6D9816B9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722" y="3124200"/>
            <a:ext cx="5715000" cy="685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7AC140D-66CD-4121-BD0B-CE62F59912C1}"/>
              </a:ext>
            </a:extLst>
          </p:cNvPr>
          <p:cNvSpPr/>
          <p:nvPr/>
        </p:nvSpPr>
        <p:spPr>
          <a:xfrm>
            <a:off x="394058" y="382075"/>
            <a:ext cx="2936875" cy="293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DC15C917-860B-426A-B0D4-C858A2D7477C}"/>
              </a:ext>
            </a:extLst>
          </p:cNvPr>
          <p:cNvCxnSpPr/>
          <p:nvPr/>
        </p:nvCxnSpPr>
        <p:spPr>
          <a:xfrm flipV="1">
            <a:off x="428983" y="405888"/>
            <a:ext cx="2906713" cy="2906712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80" name="Group 85"/>
          <p:cNvGrpSpPr>
            <a:grpSpLocks/>
          </p:cNvGrpSpPr>
          <p:nvPr/>
        </p:nvGrpSpPr>
        <p:grpSpPr bwMode="auto">
          <a:xfrm>
            <a:off x="2356208" y="1850513"/>
            <a:ext cx="498475" cy="974725"/>
            <a:chOff x="1536" y="2355"/>
            <a:chExt cx="336" cy="712"/>
          </a:xfrm>
        </p:grpSpPr>
        <p:sp>
          <p:nvSpPr>
            <p:cNvPr id="8231" name="Text Box 81"/>
            <p:cNvSpPr txBox="1">
              <a:spLocks noChangeArrowheads="1"/>
            </p:cNvSpPr>
            <p:nvPr/>
          </p:nvSpPr>
          <p:spPr bwMode="auto">
            <a:xfrm>
              <a:off x="1536" y="2355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32" name="Line 82"/>
            <p:cNvSpPr>
              <a:spLocks noChangeShapeType="1"/>
            </p:cNvSpPr>
            <p:nvPr/>
          </p:nvSpPr>
          <p:spPr bwMode="auto">
            <a:xfrm>
              <a:off x="1536" y="2688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1536" y="268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6" name="Right Triangle 5">
            <a:extLst>
              <a:ext uri="{FF2B5EF4-FFF2-40B4-BE49-F238E27FC236}">
                <a16:creationId xmlns="" xmlns:a16="http://schemas.microsoft.com/office/drawing/2014/main" id="{BA18FC82-44AC-4E4B-94DD-A72D6CCB6EA6}"/>
              </a:ext>
            </a:extLst>
          </p:cNvPr>
          <p:cNvSpPr/>
          <p:nvPr/>
        </p:nvSpPr>
        <p:spPr>
          <a:xfrm rot="5400000">
            <a:off x="419458" y="364613"/>
            <a:ext cx="2936875" cy="2959100"/>
          </a:xfrm>
          <a:prstGeom prst="rtTriangl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82" name="Group 84"/>
          <p:cNvGrpSpPr>
            <a:grpSpLocks/>
          </p:cNvGrpSpPr>
          <p:nvPr/>
        </p:nvGrpSpPr>
        <p:grpSpPr bwMode="auto">
          <a:xfrm>
            <a:off x="851258" y="878963"/>
            <a:ext cx="498475" cy="979487"/>
            <a:chOff x="1056" y="3312"/>
            <a:chExt cx="336" cy="715"/>
          </a:xfrm>
        </p:grpSpPr>
        <p:sp>
          <p:nvSpPr>
            <p:cNvPr id="8228" name="Line 69"/>
            <p:cNvSpPr>
              <a:spLocks noChangeShapeType="1"/>
            </p:cNvSpPr>
            <p:nvPr/>
          </p:nvSpPr>
          <p:spPr bwMode="auto">
            <a:xfrm>
              <a:off x="1104" y="36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9" name="Text Box 77"/>
            <p:cNvSpPr txBox="1">
              <a:spLocks noChangeArrowheads="1"/>
            </p:cNvSpPr>
            <p:nvPr/>
          </p:nvSpPr>
          <p:spPr bwMode="auto">
            <a:xfrm>
              <a:off x="1056" y="3312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30" name="Text Box 79"/>
            <p:cNvSpPr txBox="1">
              <a:spLocks noChangeArrowheads="1"/>
            </p:cNvSpPr>
            <p:nvPr/>
          </p:nvSpPr>
          <p:spPr bwMode="auto">
            <a:xfrm>
              <a:off x="1056" y="364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CE9A9FC-FBEE-4C1A-9583-5AC93A1737D6}"/>
              </a:ext>
            </a:extLst>
          </p:cNvPr>
          <p:cNvSpPr/>
          <p:nvPr/>
        </p:nvSpPr>
        <p:spPr>
          <a:xfrm>
            <a:off x="2306638" y="4602163"/>
            <a:ext cx="1711325" cy="1711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B7712DD1-A2DA-4DEC-94FE-3C84ADE94EEA}"/>
              </a:ext>
            </a:extLst>
          </p:cNvPr>
          <p:cNvSpPr/>
          <p:nvPr/>
        </p:nvSpPr>
        <p:spPr>
          <a:xfrm>
            <a:off x="5105400" y="4602163"/>
            <a:ext cx="1711325" cy="1711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8FEB9DF-31C8-41A6-8524-2192EA4B8E6E}"/>
              </a:ext>
            </a:extLst>
          </p:cNvPr>
          <p:cNvSpPr/>
          <p:nvPr/>
        </p:nvSpPr>
        <p:spPr>
          <a:xfrm>
            <a:off x="7904163" y="4602163"/>
            <a:ext cx="1711325" cy="1711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="" xmlns:a16="http://schemas.microsoft.com/office/drawing/2014/main" id="{227E0EDE-B9FA-4510-9DE4-A96E9334FA4E}"/>
              </a:ext>
            </a:extLst>
          </p:cNvPr>
          <p:cNvSpPr/>
          <p:nvPr/>
        </p:nvSpPr>
        <p:spPr>
          <a:xfrm>
            <a:off x="2306638" y="4602163"/>
            <a:ext cx="1711325" cy="1711325"/>
          </a:xfrm>
          <a:prstGeom prst="rtTriangl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184CAD09-C3CA-4B24-A7C8-0607310B168C}"/>
              </a:ext>
            </a:extLst>
          </p:cNvPr>
          <p:cNvSpPr/>
          <p:nvPr/>
        </p:nvSpPr>
        <p:spPr>
          <a:xfrm>
            <a:off x="5105400" y="4614863"/>
            <a:ext cx="1711325" cy="865187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256E2705-20B3-4763-9D4A-52813FB56559}"/>
              </a:ext>
            </a:extLst>
          </p:cNvPr>
          <p:cNvSpPr/>
          <p:nvPr/>
        </p:nvSpPr>
        <p:spPr>
          <a:xfrm rot="16200000">
            <a:off x="7508081" y="5026819"/>
            <a:ext cx="1711325" cy="865188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213" name="Group 85"/>
          <p:cNvGrpSpPr>
            <a:grpSpLocks/>
          </p:cNvGrpSpPr>
          <p:nvPr/>
        </p:nvGrpSpPr>
        <p:grpSpPr bwMode="auto">
          <a:xfrm>
            <a:off x="2514600" y="5257800"/>
            <a:ext cx="498475" cy="974725"/>
            <a:chOff x="1536" y="2355"/>
            <a:chExt cx="336" cy="712"/>
          </a:xfrm>
        </p:grpSpPr>
        <p:sp>
          <p:nvSpPr>
            <p:cNvPr id="8225" name="Text Box 81"/>
            <p:cNvSpPr txBox="1">
              <a:spLocks noChangeArrowheads="1"/>
            </p:cNvSpPr>
            <p:nvPr/>
          </p:nvSpPr>
          <p:spPr bwMode="auto">
            <a:xfrm>
              <a:off x="1536" y="2355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26" name="Line 82"/>
            <p:cNvSpPr>
              <a:spLocks noChangeShapeType="1"/>
            </p:cNvSpPr>
            <p:nvPr/>
          </p:nvSpPr>
          <p:spPr bwMode="auto">
            <a:xfrm>
              <a:off x="1536" y="2688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7" name="Text Box 83"/>
            <p:cNvSpPr txBox="1">
              <a:spLocks noChangeArrowheads="1"/>
            </p:cNvSpPr>
            <p:nvPr/>
          </p:nvSpPr>
          <p:spPr bwMode="auto">
            <a:xfrm>
              <a:off x="1536" y="268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8214" name="Group 85"/>
          <p:cNvGrpSpPr>
            <a:grpSpLocks/>
          </p:cNvGrpSpPr>
          <p:nvPr/>
        </p:nvGrpSpPr>
        <p:grpSpPr bwMode="auto">
          <a:xfrm>
            <a:off x="5749925" y="4572000"/>
            <a:ext cx="498475" cy="974725"/>
            <a:chOff x="1536" y="2355"/>
            <a:chExt cx="336" cy="712"/>
          </a:xfrm>
        </p:grpSpPr>
        <p:sp>
          <p:nvSpPr>
            <p:cNvPr id="8222" name="Text Box 81"/>
            <p:cNvSpPr txBox="1">
              <a:spLocks noChangeArrowheads="1"/>
            </p:cNvSpPr>
            <p:nvPr/>
          </p:nvSpPr>
          <p:spPr bwMode="auto">
            <a:xfrm>
              <a:off x="1536" y="2355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23" name="Line 82"/>
            <p:cNvSpPr>
              <a:spLocks noChangeShapeType="1"/>
            </p:cNvSpPr>
            <p:nvPr/>
          </p:nvSpPr>
          <p:spPr bwMode="auto">
            <a:xfrm>
              <a:off x="1536" y="2688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4" name="Text Box 83"/>
            <p:cNvSpPr txBox="1">
              <a:spLocks noChangeArrowheads="1"/>
            </p:cNvSpPr>
            <p:nvPr/>
          </p:nvSpPr>
          <p:spPr bwMode="auto">
            <a:xfrm>
              <a:off x="1536" y="268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8215" name="Group 85"/>
          <p:cNvGrpSpPr>
            <a:grpSpLocks/>
          </p:cNvGrpSpPr>
          <p:nvPr/>
        </p:nvGrpSpPr>
        <p:grpSpPr bwMode="auto">
          <a:xfrm>
            <a:off x="8153400" y="4973638"/>
            <a:ext cx="498475" cy="974725"/>
            <a:chOff x="1536" y="2355"/>
            <a:chExt cx="336" cy="712"/>
          </a:xfrm>
        </p:grpSpPr>
        <p:sp>
          <p:nvSpPr>
            <p:cNvPr id="8219" name="Text Box 81"/>
            <p:cNvSpPr txBox="1">
              <a:spLocks noChangeArrowheads="1"/>
            </p:cNvSpPr>
            <p:nvPr/>
          </p:nvSpPr>
          <p:spPr bwMode="auto">
            <a:xfrm>
              <a:off x="1536" y="2355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20" name="Line 82"/>
            <p:cNvSpPr>
              <a:spLocks noChangeShapeType="1"/>
            </p:cNvSpPr>
            <p:nvPr/>
          </p:nvSpPr>
          <p:spPr bwMode="auto">
            <a:xfrm>
              <a:off x="1536" y="2688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1536" y="268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8216" name="TextBox 13"/>
          <p:cNvSpPr txBox="1">
            <a:spLocks noChangeArrowheads="1"/>
          </p:cNvSpPr>
          <p:nvPr/>
        </p:nvSpPr>
        <p:spPr bwMode="auto">
          <a:xfrm>
            <a:off x="2382838" y="6272213"/>
            <a:ext cx="1503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Hình 1</a:t>
            </a:r>
          </a:p>
        </p:txBody>
      </p:sp>
      <p:sp>
        <p:nvSpPr>
          <p:cNvPr id="8217" name="TextBox 50"/>
          <p:cNvSpPr txBox="1">
            <a:spLocks noChangeArrowheads="1"/>
          </p:cNvSpPr>
          <p:nvPr/>
        </p:nvSpPr>
        <p:spPr bwMode="auto">
          <a:xfrm>
            <a:off x="5246688" y="6272213"/>
            <a:ext cx="1503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Hình 2</a:t>
            </a:r>
          </a:p>
        </p:txBody>
      </p:sp>
      <p:sp>
        <p:nvSpPr>
          <p:cNvPr id="8218" name="TextBox 51"/>
          <p:cNvSpPr txBox="1">
            <a:spLocks noChangeArrowheads="1"/>
          </p:cNvSpPr>
          <p:nvPr/>
        </p:nvSpPr>
        <p:spPr bwMode="auto">
          <a:xfrm>
            <a:off x="8045450" y="6278563"/>
            <a:ext cx="15033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Hình 3</a:t>
            </a:r>
          </a:p>
        </p:txBody>
      </p:sp>
    </p:spTree>
    <p:extLst>
      <p:ext uri="{BB962C8B-B14F-4D97-AF65-F5344CB8AC3E}">
        <p14:creationId xmlns:p14="http://schemas.microsoft.com/office/powerpoint/2010/main" val="149521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11327" grpId="0" animBg="1"/>
      <p:bldP spid="7174" grpId="0"/>
      <p:bldP spid="7175" grpId="0"/>
      <p:bldP spid="7176" grpId="0" animBg="1"/>
      <p:bldP spid="113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65099"/>
              </p:ext>
            </p:extLst>
          </p:nvPr>
        </p:nvGraphicFramePr>
        <p:xfrm>
          <a:off x="1378225" y="1550502"/>
          <a:ext cx="7262190" cy="498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623353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2163" y="160338"/>
            <a:ext cx="4389437" cy="97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5760" b="1" u="sng" dirty="0">
                <a:solidFill>
                  <a:srgbClr val="FF0000"/>
                </a:solidFill>
                <a:cs typeface="Times New Roman" pitchFamily="18" charset="0"/>
              </a:rPr>
              <a:t>Luyện viết</a:t>
            </a:r>
            <a:r>
              <a:rPr lang="en-US" sz="5760" b="1" u="sng" dirty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69245" y="1563410"/>
            <a:ext cx="1738313" cy="2436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24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95748" y="4044535"/>
            <a:ext cx="1738313" cy="2436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24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12046" y="3978275"/>
            <a:ext cx="2103438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99998" y="1563410"/>
            <a:ext cx="1736725" cy="2436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24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45339" y="4044535"/>
            <a:ext cx="1736725" cy="2436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24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048390" y="3978275"/>
            <a:ext cx="210185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99038" y="228600"/>
            <a:ext cx="1646237" cy="979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760" b="1" i="1" dirty="0" err="1">
                <a:solidFill>
                  <a:srgbClr val="002060"/>
                </a:solidFill>
                <a:cs typeface="Times New Roman" pitchFamily="18" charset="0"/>
              </a:rPr>
              <a:t>Một</a:t>
            </a:r>
            <a:r>
              <a:rPr lang="en-US" sz="2160" dirty="0">
                <a:cs typeface="Times New Roman" pitchFamily="18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61125" y="228600"/>
            <a:ext cx="2012950" cy="979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760" b="1" i="1" dirty="0" err="1">
                <a:solidFill>
                  <a:srgbClr val="002060"/>
                </a:solidFill>
                <a:cs typeface="Times New Roman" pitchFamily="18" charset="0"/>
              </a:rPr>
              <a:t>phần</a:t>
            </a:r>
            <a:r>
              <a:rPr lang="en-US" sz="2160" dirty="0">
                <a:cs typeface="Times New Roman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99438" y="236538"/>
            <a:ext cx="1646237" cy="979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760" b="1" i="1" dirty="0" err="1">
                <a:solidFill>
                  <a:srgbClr val="002060"/>
                </a:solidFill>
                <a:cs typeface="Times New Roman" pitchFamily="18" charset="0"/>
              </a:rPr>
              <a:t>hai</a:t>
            </a:r>
            <a:r>
              <a:rPr lang="en-US" sz="2160" dirty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8999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22" grpId="0"/>
      <p:bldP spid="26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2089150" y="563563"/>
            <a:ext cx="5892800" cy="762000"/>
          </a:xfrm>
        </p:spPr>
        <p:txBody>
          <a:bodyPr/>
          <a:lstStyle/>
          <a:p>
            <a:pPr eaLnBrk="1" hangingPunct="1"/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             </a:t>
            </a:r>
            <a:endParaRPr lang="en-US" alt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Oval 65"/>
          <p:cNvSpPr>
            <a:spLocks noChangeArrowheads="1"/>
          </p:cNvSpPr>
          <p:nvPr/>
        </p:nvSpPr>
        <p:spPr bwMode="auto">
          <a:xfrm>
            <a:off x="2114729" y="4187424"/>
            <a:ext cx="533400" cy="532715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Oval 66"/>
          <p:cNvSpPr>
            <a:spLocks noChangeArrowheads="1"/>
          </p:cNvSpPr>
          <p:nvPr/>
        </p:nvSpPr>
        <p:spPr bwMode="auto">
          <a:xfrm>
            <a:off x="7231242" y="4158849"/>
            <a:ext cx="533400" cy="532715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1" name="Oval 67"/>
          <p:cNvSpPr>
            <a:spLocks noChangeArrowheads="1"/>
          </p:cNvSpPr>
          <p:nvPr/>
        </p:nvSpPr>
        <p:spPr bwMode="auto">
          <a:xfrm>
            <a:off x="10161767" y="4174724"/>
            <a:ext cx="533400" cy="532715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222" name="Group 37"/>
          <p:cNvGrpSpPr>
            <a:grpSpLocks/>
          </p:cNvGrpSpPr>
          <p:nvPr/>
        </p:nvGrpSpPr>
        <p:grpSpPr bwMode="auto">
          <a:xfrm>
            <a:off x="1408113" y="2107096"/>
            <a:ext cx="9807575" cy="2722827"/>
            <a:chOff x="292100" y="2619381"/>
            <a:chExt cx="8477997" cy="2250684"/>
          </a:xfrm>
        </p:grpSpPr>
        <p:grpSp>
          <p:nvGrpSpPr>
            <p:cNvPr id="11274" name="Group 35"/>
            <p:cNvGrpSpPr>
              <a:grpSpLocks/>
            </p:cNvGrpSpPr>
            <p:nvPr/>
          </p:nvGrpSpPr>
          <p:grpSpPr bwMode="auto">
            <a:xfrm>
              <a:off x="292100" y="2619381"/>
              <a:ext cx="8477997" cy="2250684"/>
              <a:chOff x="292100" y="2620140"/>
              <a:chExt cx="8238648" cy="2250200"/>
            </a:xfrm>
          </p:grpSpPr>
          <p:sp>
            <p:nvSpPr>
              <p:cNvPr id="11276" name="Oval 40"/>
              <p:cNvSpPr>
                <a:spLocks noChangeArrowheads="1"/>
              </p:cNvSpPr>
              <p:nvPr/>
            </p:nvSpPr>
            <p:spPr bwMode="auto">
              <a:xfrm>
                <a:off x="6921500" y="2620140"/>
                <a:ext cx="1609248" cy="16556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277" name="Group 31"/>
              <p:cNvGrpSpPr>
                <a:grpSpLocks/>
              </p:cNvGrpSpPr>
              <p:nvPr/>
            </p:nvGrpSpPr>
            <p:grpSpPr bwMode="auto">
              <a:xfrm>
                <a:off x="292100" y="2682875"/>
                <a:ext cx="1676400" cy="1584788"/>
                <a:chOff x="144" y="864"/>
                <a:chExt cx="1200" cy="1261"/>
              </a:xfrm>
            </p:grpSpPr>
            <p:sp>
              <p:nvSpPr>
                <p:cNvPr id="11286" name="Rectangle 28"/>
                <p:cNvSpPr>
                  <a:spLocks noChangeArrowheads="1"/>
                </p:cNvSpPr>
                <p:nvPr/>
              </p:nvSpPr>
              <p:spPr bwMode="auto">
                <a:xfrm>
                  <a:off x="144" y="864"/>
                  <a:ext cx="1200" cy="126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 altLang="en-US" sz="1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87" name="Line 29"/>
                <p:cNvSpPr>
                  <a:spLocks noChangeShapeType="1"/>
                </p:cNvSpPr>
                <p:nvPr/>
              </p:nvSpPr>
              <p:spPr bwMode="auto">
                <a:xfrm>
                  <a:off x="758" y="864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88" name="Rectangle 30"/>
                <p:cNvSpPr>
                  <a:spLocks noChangeArrowheads="1"/>
                </p:cNvSpPr>
                <p:nvPr/>
              </p:nvSpPr>
              <p:spPr bwMode="auto">
                <a:xfrm>
                  <a:off x="144" y="864"/>
                  <a:ext cx="614" cy="126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 altLang="en-US" sz="1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1278" name="Rectangle 33"/>
              <p:cNvSpPr>
                <a:spLocks noChangeArrowheads="1"/>
              </p:cNvSpPr>
              <p:nvPr/>
            </p:nvSpPr>
            <p:spPr bwMode="auto">
              <a:xfrm>
                <a:off x="2444750" y="2690542"/>
                <a:ext cx="1676400" cy="157707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9" name="AutoShape 36"/>
              <p:cNvSpPr>
                <a:spLocks noChangeArrowheads="1"/>
              </p:cNvSpPr>
              <p:nvPr/>
            </p:nvSpPr>
            <p:spPr bwMode="auto">
              <a:xfrm>
                <a:off x="2454056" y="2887392"/>
                <a:ext cx="1127344" cy="1380221"/>
              </a:xfrm>
              <a:prstGeom prst="rtTriangl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80" name="AutoShape 37"/>
              <p:cNvSpPr>
                <a:spLocks noChangeArrowheads="1"/>
              </p:cNvSpPr>
              <p:nvPr/>
            </p:nvSpPr>
            <p:spPr bwMode="auto">
              <a:xfrm>
                <a:off x="4483100" y="2686387"/>
                <a:ext cx="1828800" cy="158122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81" name="AutoShape 39"/>
              <p:cNvSpPr>
                <a:spLocks noChangeArrowheads="1"/>
              </p:cNvSpPr>
              <p:nvPr/>
            </p:nvSpPr>
            <p:spPr bwMode="auto">
              <a:xfrm rot="-5400000">
                <a:off x="4147932" y="3013280"/>
                <a:ext cx="1578387" cy="930275"/>
              </a:xfrm>
              <a:prstGeom prst="rtTriangl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82" name="Text Box 53"/>
              <p:cNvSpPr txBox="1">
                <a:spLocks noChangeArrowheads="1"/>
              </p:cNvSpPr>
              <p:nvPr/>
            </p:nvSpPr>
            <p:spPr bwMode="auto">
              <a:xfrm>
                <a:off x="867120" y="4437940"/>
                <a:ext cx="532272" cy="43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>
                    <a:latin typeface="HP001 4 hàng" panose="020B06030503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1283" name="Text Box 54"/>
              <p:cNvSpPr txBox="1">
                <a:spLocks noChangeArrowheads="1"/>
              </p:cNvSpPr>
              <p:nvPr/>
            </p:nvSpPr>
            <p:spPr bwMode="auto">
              <a:xfrm>
                <a:off x="3050208" y="4419665"/>
                <a:ext cx="533815" cy="43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HP001 4 hàng" panose="020B06030503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1284" name="Text Box 55"/>
              <p:cNvSpPr txBox="1">
                <a:spLocks noChangeArrowheads="1"/>
              </p:cNvSpPr>
              <p:nvPr/>
            </p:nvSpPr>
            <p:spPr bwMode="auto">
              <a:xfrm>
                <a:off x="5146897" y="4418143"/>
                <a:ext cx="507856" cy="432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HP001 4 hàng" panose="020B06030503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1285" name="Text Box 56"/>
              <p:cNvSpPr txBox="1">
                <a:spLocks noChangeArrowheads="1"/>
              </p:cNvSpPr>
              <p:nvPr/>
            </p:nvSpPr>
            <p:spPr bwMode="auto">
              <a:xfrm>
                <a:off x="7624889" y="4437938"/>
                <a:ext cx="533816" cy="43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HP001 4 hàng" panose="020B06030503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</p:grpSp>
        <p:sp>
          <p:nvSpPr>
            <p:cNvPr id="37" name="Chord 36">
              <a:extLst>
                <a:ext uri="{FF2B5EF4-FFF2-40B4-BE49-F238E27FC236}">
                  <a16:creationId xmlns="" xmlns:a16="http://schemas.microsoft.com/office/drawing/2014/main" id="{B53417BF-2EDE-49A9-B1B2-C1223DDD32E5}"/>
                </a:ext>
              </a:extLst>
            </p:cNvPr>
            <p:cNvSpPr/>
            <p:nvPr/>
          </p:nvSpPr>
          <p:spPr bwMode="auto">
            <a:xfrm>
              <a:off x="7106884" y="2625937"/>
              <a:ext cx="1654980" cy="1657339"/>
            </a:xfrm>
            <a:prstGeom prst="chord">
              <a:avLst>
                <a:gd name="adj1" fmla="val 2700000"/>
                <a:gd name="adj2" fmla="val 13668562"/>
              </a:avLst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vi-VN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862" name="Group 38">
            <a:extLst>
              <a:ext uri="{FF2B5EF4-FFF2-40B4-BE49-F238E27FC236}">
                <a16:creationId xmlns="" xmlns:a16="http://schemas.microsoft.com/office/drawing/2014/main" id="{5E71E9AB-E8CA-4516-8C39-5599EC15AD2A}"/>
              </a:ext>
            </a:extLst>
          </p:cNvPr>
          <p:cNvGrpSpPr>
            <a:grpSpLocks/>
          </p:cNvGrpSpPr>
          <p:nvPr/>
        </p:nvGrpSpPr>
        <p:grpSpPr bwMode="auto">
          <a:xfrm>
            <a:off x="1243710" y="526086"/>
            <a:ext cx="834390" cy="791633"/>
            <a:chOff x="2064" y="960"/>
            <a:chExt cx="480" cy="384"/>
          </a:xfrm>
          <a:solidFill>
            <a:schemeClr val="accent4">
              <a:lumMod val="20000"/>
              <a:lumOff val="80000"/>
            </a:schemeClr>
          </a:solidFill>
        </p:grpSpPr>
        <p:grpSp>
          <p:nvGrpSpPr>
            <p:cNvPr id="8246" name="Group 143">
              <a:extLst>
                <a:ext uri="{FF2B5EF4-FFF2-40B4-BE49-F238E27FC236}">
                  <a16:creationId xmlns="" xmlns:a16="http://schemas.microsoft.com/office/drawing/2014/main" id="{EB7CDF74-5B6D-4CB9-AC22-C97226D075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960"/>
              <a:ext cx="480" cy="384"/>
              <a:chOff x="1296" y="2736"/>
              <a:chExt cx="528" cy="432"/>
            </a:xfrm>
            <a:grpFill/>
          </p:grpSpPr>
          <p:sp>
            <p:nvSpPr>
              <p:cNvPr id="8248" name="Oval 144">
                <a:extLst>
                  <a:ext uri="{FF2B5EF4-FFF2-40B4-BE49-F238E27FC236}">
                    <a16:creationId xmlns="" xmlns:a16="http://schemas.microsoft.com/office/drawing/2014/main" id="{7DD26203-7DD0-47ED-8F06-F90BD211D4A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1311" y="2751"/>
                <a:ext cx="513" cy="41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49" name="Oval 145">
                <a:extLst>
                  <a:ext uri="{FF2B5EF4-FFF2-40B4-BE49-F238E27FC236}">
                    <a16:creationId xmlns="" xmlns:a16="http://schemas.microsoft.com/office/drawing/2014/main" id="{9344C10C-6F96-42F9-9BAE-22AA09262B4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1296" y="2736"/>
                <a:ext cx="515" cy="41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8250" name="Picture 146" descr="Picture1">
                <a:extLst>
                  <a:ext uri="{FF2B5EF4-FFF2-40B4-BE49-F238E27FC236}">
                    <a16:creationId xmlns="" xmlns:a16="http://schemas.microsoft.com/office/drawing/2014/main" id="{3E002F17-C193-4981-8D46-54B993BADB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2760"/>
                <a:ext cx="239" cy="2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247" name="Text Box 147">
              <a:extLst>
                <a:ext uri="{FF2B5EF4-FFF2-40B4-BE49-F238E27FC236}">
                  <a16:creationId xmlns="" xmlns:a16="http://schemas.microsoft.com/office/drawing/2014/main" id="{D2454A94-E2DE-4A81-8F50-7F3A0338E09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158" y="1012"/>
              <a:ext cx="275" cy="2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>
                  <a:solidFill>
                    <a:srgbClr val="CC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24" name="Rectangle 26"/>
          <p:cNvSpPr>
            <a:spLocks noChangeArrowheads="1"/>
          </p:cNvSpPr>
          <p:nvPr/>
        </p:nvSpPr>
        <p:spPr bwMode="auto">
          <a:xfrm>
            <a:off x="4312574" y="201837"/>
            <a:ext cx="1011237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="" xmlns:a16="http://schemas.microsoft.com/office/drawing/2014/main" id="{C7985A72-123C-4DAA-B182-E37C9E09FC0D}"/>
              </a:ext>
            </a:extLst>
          </p:cNvPr>
          <p:cNvCxnSpPr/>
          <p:nvPr/>
        </p:nvCxnSpPr>
        <p:spPr>
          <a:xfrm>
            <a:off x="4584036" y="943199"/>
            <a:ext cx="43973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84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2057400" y="36513"/>
            <a:ext cx="8229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8969" name="Group 121">
            <a:extLst>
              <a:ext uri="{FF2B5EF4-FFF2-40B4-BE49-F238E27FC236}">
                <a16:creationId xmlns="" xmlns:a16="http://schemas.microsoft.com/office/drawing/2014/main" id="{3877386A-6453-4855-9595-764CC67FE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95000"/>
              </p:ext>
            </p:extLst>
          </p:nvPr>
        </p:nvGraphicFramePr>
        <p:xfrm>
          <a:off x="7772400" y="1905000"/>
          <a:ext cx="2743200" cy="2095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8958" name="Group 110">
            <a:extLst>
              <a:ext uri="{FF2B5EF4-FFF2-40B4-BE49-F238E27FC236}">
                <a16:creationId xmlns="" xmlns:a16="http://schemas.microsoft.com/office/drawing/2014/main" id="{D4895B72-5391-4B6C-AA02-0DB154FE3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24942"/>
              </p:ext>
            </p:extLst>
          </p:nvPr>
        </p:nvGraphicFramePr>
        <p:xfrm>
          <a:off x="1905000" y="3025775"/>
          <a:ext cx="990600" cy="898526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="" xmlns:a16="http://schemas.microsoft.com/office/drawing/2014/main" id="{62A84597-C37E-4CFF-A3DF-CC52A5F4F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77638"/>
              </p:ext>
            </p:extLst>
          </p:nvPr>
        </p:nvGraphicFramePr>
        <p:xfrm>
          <a:off x="5403850" y="2400300"/>
          <a:ext cx="2112964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2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80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8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82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555DFE36-9FA3-4DB9-B31A-144D73B55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03630"/>
              </p:ext>
            </p:extLst>
          </p:nvPr>
        </p:nvGraphicFramePr>
        <p:xfrm>
          <a:off x="3502025" y="2989263"/>
          <a:ext cx="1433514" cy="936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7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308" name="Group 103">
            <a:extLst>
              <a:ext uri="{FF2B5EF4-FFF2-40B4-BE49-F238E27FC236}">
                <a16:creationId xmlns="" xmlns:a16="http://schemas.microsoft.com/office/drawing/2014/main" id="{8F49F0D1-774B-410C-ACA9-E4E4DB747F1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23875"/>
            <a:ext cx="1066800" cy="838200"/>
            <a:chOff x="2064" y="960"/>
            <a:chExt cx="480" cy="384"/>
          </a:xfrm>
          <a:solidFill>
            <a:schemeClr val="accent4">
              <a:lumMod val="20000"/>
              <a:lumOff val="80000"/>
            </a:schemeClr>
          </a:solidFill>
        </p:grpSpPr>
        <p:grpSp>
          <p:nvGrpSpPr>
            <p:cNvPr id="9314" name="Group 143">
              <a:extLst>
                <a:ext uri="{FF2B5EF4-FFF2-40B4-BE49-F238E27FC236}">
                  <a16:creationId xmlns="" xmlns:a16="http://schemas.microsoft.com/office/drawing/2014/main" id="{2F3EBC49-8F28-42B9-93F5-036259712D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960"/>
              <a:ext cx="480" cy="384"/>
              <a:chOff x="1296" y="2736"/>
              <a:chExt cx="528" cy="432"/>
            </a:xfrm>
            <a:grpFill/>
          </p:grpSpPr>
          <p:sp>
            <p:nvSpPr>
              <p:cNvPr id="9316" name="Oval 144">
                <a:extLst>
                  <a:ext uri="{FF2B5EF4-FFF2-40B4-BE49-F238E27FC236}">
                    <a16:creationId xmlns="" xmlns:a16="http://schemas.microsoft.com/office/drawing/2014/main" id="{288A5B1D-DAA4-44F2-8875-851CA5505DE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1311" y="2751"/>
                <a:ext cx="513" cy="41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17" name="Oval 145">
                <a:extLst>
                  <a:ext uri="{FF2B5EF4-FFF2-40B4-BE49-F238E27FC236}">
                    <a16:creationId xmlns="" xmlns:a16="http://schemas.microsoft.com/office/drawing/2014/main" id="{788DD40F-3DCF-421B-AAE9-432C728515E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1296" y="2736"/>
                <a:ext cx="515" cy="41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9318" name="Picture 146" descr="Picture1">
                <a:extLst>
                  <a:ext uri="{FF2B5EF4-FFF2-40B4-BE49-F238E27FC236}">
                    <a16:creationId xmlns="" xmlns:a16="http://schemas.microsoft.com/office/drawing/2014/main" id="{7202BE51-F692-4E67-911B-2C61F7942E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2760"/>
                <a:ext cx="239" cy="2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315" name="Text Box 147">
              <a:extLst>
                <a:ext uri="{FF2B5EF4-FFF2-40B4-BE49-F238E27FC236}">
                  <a16:creationId xmlns="" xmlns:a16="http://schemas.microsoft.com/office/drawing/2014/main" id="{F150F5F8-C959-4828-A32C-6EC6CC64FDE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112" y="960"/>
              <a:ext cx="385" cy="2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3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55763" y="579438"/>
            <a:ext cx="9972675" cy="646112"/>
            <a:chOff x="1655681" y="580156"/>
            <a:chExt cx="9972675" cy="646113"/>
          </a:xfrm>
        </p:grpSpPr>
        <p:sp>
          <p:nvSpPr>
            <p:cNvPr id="12379" name="Text Box 122"/>
            <p:cNvSpPr txBox="1">
              <a:spLocks noChangeArrowheads="1"/>
            </p:cNvSpPr>
            <p:nvPr/>
          </p:nvSpPr>
          <p:spPr bwMode="auto">
            <a:xfrm>
              <a:off x="1655681" y="580156"/>
              <a:ext cx="99726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ô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vuông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tô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màu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?                 </a:t>
              </a:r>
            </a:p>
          </p:txBody>
        </p:sp>
        <p:grpSp>
          <p:nvGrpSpPr>
            <p:cNvPr id="12380" name="Group 1"/>
            <p:cNvGrpSpPr>
              <a:grpSpLocks/>
            </p:cNvGrpSpPr>
            <p:nvPr/>
          </p:nvGrpSpPr>
          <p:grpSpPr bwMode="auto">
            <a:xfrm>
              <a:off x="4160520" y="691662"/>
              <a:ext cx="1219200" cy="487362"/>
              <a:chOff x="5046663" y="1541797"/>
              <a:chExt cx="1219200" cy="487362"/>
            </a:xfrm>
          </p:grpSpPr>
          <p:sp>
            <p:nvSpPr>
              <p:cNvPr id="12381" name="Rectangle 26"/>
              <p:cNvSpPr>
                <a:spLocks noChangeArrowheads="1"/>
              </p:cNvSpPr>
              <p:nvPr/>
            </p:nvSpPr>
            <p:spPr bwMode="auto">
              <a:xfrm>
                <a:off x="5046663" y="1541797"/>
                <a:ext cx="1219200" cy="487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en-US" alt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="" xmlns:a16="http://schemas.microsoft.com/office/drawing/2014/main" id="{ECC9F804-410F-4BD5-A065-1B92D0EF9BD8}"/>
                  </a:ext>
                </a:extLst>
              </p:cNvPr>
              <p:cNvCxnSpPr/>
              <p:nvPr/>
            </p:nvCxnSpPr>
            <p:spPr>
              <a:xfrm>
                <a:off x="5394078" y="1792576"/>
                <a:ext cx="530225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7400" y="4052888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vi-VN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            B                   C                        D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042743" y="4102894"/>
            <a:ext cx="501976" cy="4841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162260" y="4121150"/>
            <a:ext cx="492539" cy="4841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40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-33425"/>
            <a:ext cx="12192000" cy="3429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94563" name="Picture 3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152400"/>
            <a:ext cx="1428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TRE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81000"/>
            <a:ext cx="2270125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1524000" y="2056606"/>
            <a:ext cx="9144000" cy="1500188"/>
            <a:chOff x="0" y="1248"/>
            <a:chExt cx="4651" cy="763"/>
          </a:xfrm>
        </p:grpSpPr>
        <p:pic>
          <p:nvPicPr>
            <p:cNvPr id="21513" name="Picture 6" descr="BHOMES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8"/>
              <a:ext cx="117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4" name="Picture 7" descr="BHOMES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368"/>
              <a:ext cx="1183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8" descr="BHOMES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" y="1260"/>
              <a:ext cx="117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9" descr="BHOMES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" y="1248"/>
              <a:ext cx="1171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0" y="3429000"/>
            <a:ext cx="12192000" cy="3429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808777" y="4663037"/>
            <a:ext cx="8792423" cy="161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Học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thuộc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lòng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bảng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chia 2.</a:t>
            </a:r>
            <a:endParaRPr lang="en-US" altLang="en-US" b="1" dirty="0" smtClean="0">
              <a:solidFill>
                <a:schemeClr val="bg1"/>
              </a:solidFill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</a:b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-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Chuẩn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bị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bài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sau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.</a:t>
            </a:r>
            <a:endParaRPr lang="en-US" altLang="en-US" sz="44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808777" y="3877381"/>
            <a:ext cx="3738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40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Cô</a:t>
            </a:r>
            <a:r>
              <a:rPr lang="en-US" altLang="en-US" sz="40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dặn</a:t>
            </a:r>
            <a:r>
              <a:rPr lang="en-US" altLang="en-US" sz="40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con</a:t>
            </a:r>
            <a:endParaRPr lang="en-US" altLang="en-US" sz="4000" b="1" dirty="0">
              <a:solidFill>
                <a:srgbClr val="FFFF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724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11463" y="4094164"/>
            <a:ext cx="66913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500" b="1" dirty="0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TOÁN </a:t>
            </a:r>
            <a:endParaRPr lang="en-US" altLang="en-US" sz="4500" b="1" dirty="0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811463" y="1524000"/>
            <a:ext cx="6819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7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297239" y="2695576"/>
            <a:ext cx="55911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</a:t>
            </a:r>
            <a:r>
              <a:rPr lang="en-US" alt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vi-VN" altLang="en-US" sz="3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5144" y="4963162"/>
            <a:ext cx="6432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Giáo</a:t>
            </a:r>
            <a:r>
              <a:rPr lang="en-GB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viên</a:t>
            </a:r>
            <a:r>
              <a:rPr lang="en-GB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: </a:t>
            </a:r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Lý</a:t>
            </a:r>
            <a:r>
              <a:rPr lang="en-GB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Thị</a:t>
            </a:r>
            <a:r>
              <a:rPr lang="en-GB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Thơ</a:t>
            </a:r>
            <a:endParaRPr lang="en-GB" sz="2400" b="1" dirty="0">
              <a:solidFill>
                <a:srgbClr val="000000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31707"/>
      </p:ext>
    </p:extLst>
  </p:cSld>
  <p:clrMapOvr>
    <a:masterClrMapping/>
  </p:clrMapOvr>
  <p:transition spd="slow" advTm="3686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295400" y="152400"/>
            <a:ext cx="9296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tư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22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4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Toán</a:t>
            </a:r>
            <a:endParaRPr lang="en-GB" altLang="en-US" sz="3200" b="1" dirty="0" smtClean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143250" y="1722438"/>
            <a:ext cx="590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Bảng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chia 2 (109)</a:t>
            </a:r>
          </a:p>
        </p:txBody>
      </p:sp>
    </p:spTree>
    <p:extLst>
      <p:ext uri="{BB962C8B-B14F-4D97-AF65-F5344CB8AC3E}">
        <p14:creationId xmlns:p14="http://schemas.microsoft.com/office/powerpoint/2010/main" val="923731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39399" y="1335886"/>
            <a:ext cx="26981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: 2 = … 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: 2 = …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18127" y="452333"/>
            <a:ext cx="901521" cy="1609860"/>
            <a:chOff x="515155" y="2498501"/>
            <a:chExt cx="901521" cy="1609860"/>
          </a:xfrm>
        </p:grpSpPr>
        <p:sp>
          <p:nvSpPr>
            <p:cNvPr id="7" name="Rectangle 6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03867" y="455032"/>
            <a:ext cx="901521" cy="1609860"/>
            <a:chOff x="515155" y="2498501"/>
            <a:chExt cx="901521" cy="1609860"/>
          </a:xfrm>
        </p:grpSpPr>
        <p:sp>
          <p:nvSpPr>
            <p:cNvPr id="13" name="Rectangle 12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89607" y="452333"/>
            <a:ext cx="901521" cy="1609860"/>
            <a:chOff x="515155" y="2498501"/>
            <a:chExt cx="901521" cy="1609860"/>
          </a:xfrm>
        </p:grpSpPr>
        <p:sp>
          <p:nvSpPr>
            <p:cNvPr id="17" name="Rectangle 16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75347" y="452333"/>
            <a:ext cx="901521" cy="1609860"/>
            <a:chOff x="515155" y="2498501"/>
            <a:chExt cx="901521" cy="1609860"/>
          </a:xfrm>
        </p:grpSpPr>
        <p:sp>
          <p:nvSpPr>
            <p:cNvPr id="21" name="Rectangle 20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0621" y="2837626"/>
            <a:ext cx="3914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×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…</a:t>
            </a:r>
          </a:p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2  =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61608" y="2773229"/>
            <a:ext cx="1118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65897" y="3371443"/>
            <a:ext cx="1118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4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615755" y="2652569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33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79964" y="1125874"/>
            <a:ext cx="342526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: 2 = … 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: 2 = …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62490" y="1520864"/>
            <a:ext cx="901521" cy="1609860"/>
            <a:chOff x="515155" y="2498501"/>
            <a:chExt cx="901521" cy="1609860"/>
          </a:xfrm>
        </p:grpSpPr>
        <p:sp>
          <p:nvSpPr>
            <p:cNvPr id="7" name="Rectangle 6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48230" y="1523563"/>
            <a:ext cx="901521" cy="1609860"/>
            <a:chOff x="515155" y="2498501"/>
            <a:chExt cx="901521" cy="1609860"/>
          </a:xfrm>
        </p:grpSpPr>
        <p:sp>
          <p:nvSpPr>
            <p:cNvPr id="13" name="Rectangle 12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262490" y="3466422"/>
            <a:ext cx="29375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× 2 = …</a:t>
            </a:r>
          </a:p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: 2  =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3964" y="3402026"/>
            <a:ext cx="839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88253" y="4000240"/>
            <a:ext cx="839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496076" y="2442556"/>
            <a:ext cx="8392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96076" y="1520864"/>
            <a:ext cx="8392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2233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44986" y="1339956"/>
            <a:ext cx="36107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: 2 = … 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: 2 = …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674255" y="512756"/>
            <a:ext cx="901521" cy="1609860"/>
            <a:chOff x="515155" y="2498501"/>
            <a:chExt cx="901521" cy="1609860"/>
          </a:xfrm>
        </p:grpSpPr>
        <p:sp>
          <p:nvSpPr>
            <p:cNvPr id="7" name="Rectangle 6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27512" y="3680505"/>
            <a:ext cx="3096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× 1 = …</a:t>
            </a:r>
          </a:p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2  =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08620" y="3616109"/>
            <a:ext cx="884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4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2909" y="4214323"/>
            <a:ext cx="884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280976" y="2656639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280976" y="1734947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80975" y="1288188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06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08656" y="1106091"/>
            <a:ext cx="36107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: 2 = … 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: 2 = …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71328" y="1275738"/>
            <a:ext cx="901521" cy="1609860"/>
            <a:chOff x="515155" y="2498501"/>
            <a:chExt cx="901521" cy="1609860"/>
          </a:xfrm>
        </p:grpSpPr>
        <p:sp>
          <p:nvSpPr>
            <p:cNvPr id="7" name="Rectangle 6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91182" y="3446641"/>
            <a:ext cx="3096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× 3 = …</a:t>
            </a:r>
          </a:p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: 2  =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2656" y="3382244"/>
            <a:ext cx="884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16945" y="3980458"/>
            <a:ext cx="884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285012" y="2422774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285012" y="1501082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85011" y="1054323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49501" y="1275738"/>
            <a:ext cx="901521" cy="1609860"/>
            <a:chOff x="515155" y="2498501"/>
            <a:chExt cx="901521" cy="1609860"/>
          </a:xfrm>
        </p:grpSpPr>
        <p:sp>
          <p:nvSpPr>
            <p:cNvPr id="16" name="Rectangle 15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61829" y="1275738"/>
            <a:ext cx="901521" cy="1609860"/>
            <a:chOff x="515155" y="2498501"/>
            <a:chExt cx="901521" cy="1609860"/>
          </a:xfrm>
        </p:grpSpPr>
        <p:sp>
          <p:nvSpPr>
            <p:cNvPr id="21" name="Rectangle 20"/>
            <p:cNvSpPr/>
            <p:nvPr/>
          </p:nvSpPr>
          <p:spPr>
            <a:xfrm>
              <a:off x="515155" y="2498501"/>
              <a:ext cx="901521" cy="16098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69701" y="2655747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56822" y="3382054"/>
              <a:ext cx="592428" cy="618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285010" y="1974845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85009" y="2885598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285008" y="3330489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285007" y="3804544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285007" y="4267368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285006" y="4721195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285005" y="5185961"/>
            <a:ext cx="884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19596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605393" y="1297724"/>
            <a:ext cx="398523" cy="453667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44291" y="1297724"/>
            <a:ext cx="564583" cy="45366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4292" y="1214181"/>
            <a:ext cx="27544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: 2 = … 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: 2 = …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20648" y="2530864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0648" y="1609172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0647" y="1162413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646" y="2082935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20645" y="2993688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20644" y="3438579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0643" y="3912634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20643" y="4375458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20642" y="4829285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20641" y="5294051"/>
            <a:ext cx="674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1596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-2.22222E-6 L -3.75E-6 -0.07222 " pathEditMode="relative" rAng="0" ptsTypes="AA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0 L -3.75E-6 -0.07222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-1.48148E-6 L -3.75E-6 -0.07222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7.40741E-7 L -3.75E-6 -0.07222 " pathEditMode="relative" rAng="0" ptsTypes="AA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-1.85185E-6 L -3.75E-6 -0.07222 " pathEditMode="relative" rAng="0" ptsTypes="AA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3.33333E-6 L -3.75E-6 -0.07223 " pathEditMode="relative" rAng="0" ptsTypes="AA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3.7037E-7 L -3.75E-6 -0.07222 " pathEditMode="relative" rAng="0" ptsTypes="AA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-7.40741E-7 L -3.75E-6 -0.07222 " pathEditMode="relative" rAng="0" ptsTypes="AA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-4.44444E-6 L -3.75E-6 -0.07222 " pathEditMode="relative" rAng="0" ptsTypes="AA">
                                      <p:cBhvr>
                                        <p:cTn id="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1.48148E-6 L -3.75E-6 -0.07222 " pathEditMode="relative" rAng="0" ptsTypes="AA">
                                      <p:cBhvr>
                                        <p:cTn id="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" grpId="0" animBg="1"/>
      <p:bldP spid="27" grpId="0"/>
      <p:bldP spid="28" grpId="0"/>
      <p:bldP spid="1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45828" y="1253937"/>
            <a:ext cx="31645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: 2 = … 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: 2 = …</a:t>
            </a:r>
          </a:p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: 2 = …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94890" y="2570620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94890" y="1648928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94889" y="1202169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4888" y="2122691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94887" y="3033444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94886" y="3478335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94885" y="3952390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94885" y="4415214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94884" y="4869041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94883" y="5333807"/>
            <a:ext cx="775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7" name="Rectangle 6"/>
          <p:cNvSpPr/>
          <p:nvPr/>
        </p:nvSpPr>
        <p:spPr>
          <a:xfrm>
            <a:off x="5171315" y="1364775"/>
            <a:ext cx="3521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47887" y="1811535"/>
            <a:ext cx="3521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3863" y="2285298"/>
            <a:ext cx="3521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47886" y="2761282"/>
            <a:ext cx="3521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59699" y="3203585"/>
            <a:ext cx="483060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06938" y="3608427"/>
            <a:ext cx="3521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18275" y="4121872"/>
            <a:ext cx="483060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6732" y="3559638"/>
            <a:ext cx="3521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46732" y="4558440"/>
            <a:ext cx="3521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50736" y="5040160"/>
            <a:ext cx="483060" cy="412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56451" y="5418733"/>
            <a:ext cx="3521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07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1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8" grpId="0" animBg="1"/>
      <p:bldP spid="39" grpId="0" animBg="1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735</Words>
  <Application>Microsoft Office PowerPoint</Application>
  <PresentationFormat>Widescreen</PresentationFormat>
  <Paragraphs>207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.VnTime</vt:lpstr>
      <vt:lpstr>Arial</vt:lpstr>
      <vt:lpstr>Calibri</vt:lpstr>
      <vt:lpstr>Calibri Light</vt:lpstr>
      <vt:lpstr>HP001 4 hàng</vt:lpstr>
      <vt:lpstr>Times New Roman</vt:lpstr>
      <vt:lpstr>Office Theme</vt:lpstr>
      <vt:lpstr>1_Default Design</vt:lpstr>
      <vt:lpstr>3_Default Design</vt:lpstr>
      <vt:lpstr>Các con đổi tên thiết bị thành tên của mình, mở camera và tắt mic.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Đã tô màu       hình nào?   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 Le Tuyet Nhi</dc:creator>
  <cp:lastModifiedBy>admin</cp:lastModifiedBy>
  <cp:revision>66</cp:revision>
  <dcterms:created xsi:type="dcterms:W3CDTF">2020-03-30T06:44:23Z</dcterms:created>
  <dcterms:modified xsi:type="dcterms:W3CDTF">2020-04-20T16:13:39Z</dcterms:modified>
</cp:coreProperties>
</file>